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4" r:id="rId8"/>
    <p:sldId id="261" r:id="rId9"/>
    <p:sldId id="265" r:id="rId10"/>
    <p:sldId id="266"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3/11/2025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0761-EFEE-521D-B8DB-17A0855F2996}"/>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53CA5D86-4328-EDBA-203A-E766B111EFB6}"/>
              </a:ext>
            </a:extLst>
          </p:cNvPr>
          <p:cNvSpPr>
            <a:spLocks noGrp="1"/>
          </p:cNvSpPr>
          <p:nvPr>
            <p:ph type="subTitle" idx="1"/>
          </p:nvPr>
        </p:nvSpPr>
        <p:spPr>
          <a:xfrm>
            <a:off x="2688165" y="4724400"/>
            <a:ext cx="6815669" cy="517610"/>
          </a:xfrm>
        </p:spPr>
        <p:txBody>
          <a:bodyPr>
            <a:normAutofit/>
          </a:bodyPr>
          <a:lstStyle/>
          <a:p>
            <a:r>
              <a:rPr lang="en-US" sz="2400" dirty="0">
                <a:latin typeface="Algerian" panose="04020705040A02060702" pitchFamily="82" charset="0"/>
              </a:rPr>
              <a:t>Dr. Mausumi Roychoudhary</a:t>
            </a:r>
            <a:endParaRPr lang="en-IN" sz="2400" dirty="0">
              <a:latin typeface="Algerian" panose="04020705040A02060702" pitchFamily="82" charset="0"/>
            </a:endParaRPr>
          </a:p>
        </p:txBody>
      </p:sp>
      <p:pic>
        <p:nvPicPr>
          <p:cNvPr id="1026" name="Picture 2">
            <a:extLst>
              <a:ext uri="{FF2B5EF4-FFF2-40B4-BE49-F238E27FC236}">
                <a16:creationId xmlns:a16="http://schemas.microsoft.com/office/drawing/2014/main" id="{78A6073C-D41F-4FC3-2A24-CD83434DA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592" y="1414013"/>
            <a:ext cx="5447470" cy="306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7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441F-10DF-EF24-F354-6E3EE4CABD7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C290ED2-E622-8391-C3E2-41C0DC045641}"/>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67940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C63E-FF49-068B-4950-93F2072D8EAA}"/>
              </a:ext>
            </a:extLst>
          </p:cNvPr>
          <p:cNvSpPr>
            <a:spLocks noGrp="1"/>
          </p:cNvSpPr>
          <p:nvPr>
            <p:ph type="title"/>
          </p:nvPr>
        </p:nvSpPr>
        <p:spPr/>
        <p:txBody>
          <a:bodyPr/>
          <a:lstStyle/>
          <a:p>
            <a:r>
              <a:rPr lang="en-US" dirty="0"/>
              <a:t>Short Answers</a:t>
            </a:r>
            <a:endParaRPr lang="en-IN" dirty="0"/>
          </a:p>
        </p:txBody>
      </p:sp>
      <p:sp>
        <p:nvSpPr>
          <p:cNvPr id="4" name="Rectangle 1">
            <a:extLst>
              <a:ext uri="{FF2B5EF4-FFF2-40B4-BE49-F238E27FC236}">
                <a16:creationId xmlns:a16="http://schemas.microsoft.com/office/drawing/2014/main" id="{AEF1F52A-D1CC-D7FE-2F9A-A4AFE83A04C5}"/>
              </a:ext>
            </a:extLst>
          </p:cNvPr>
          <p:cNvSpPr>
            <a:spLocks noGrp="1" noChangeArrowheads="1"/>
          </p:cNvSpPr>
          <p:nvPr>
            <p:ph idx="1"/>
          </p:nvPr>
        </p:nvSpPr>
        <p:spPr bwMode="auto">
          <a:xfrm>
            <a:off x="1295401" y="2646739"/>
            <a:ext cx="855875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Who is the protagonist of the story </a:t>
            </a:r>
            <a:r>
              <a:rPr kumimoji="0" lang="en-US" altLang="en-US" sz="1800" b="0" i="1" u="none" strike="noStrike" cap="none" normalizeH="0" baseline="0" dirty="0">
                <a:ln>
                  <a:noFill/>
                </a:ln>
                <a:solidFill>
                  <a:schemeClr val="tx1"/>
                </a:solidFill>
                <a:effectLst/>
                <a:latin typeface="Arial" panose="020B0604020202020204" pitchFamily="34" charset="0"/>
              </a:rPr>
              <a:t>A Devoted Son</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Where did Rakesh go for higher studies?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Why did Rakesh return to India despite having opportunities abroad?</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Who chose Rakesh’s wife for him?</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What profession did Rakesh pursue?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How did Rakesh’s father, Varma, feel about his medical treatment?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What kind of diet did Rakesh impose on his father?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What is the central theme of the story?</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How did Varma react to his son’s devotion in his old age?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What does the story say about the relationship between parents and children? </a:t>
            </a:r>
          </a:p>
        </p:txBody>
      </p:sp>
    </p:spTree>
    <p:extLst>
      <p:ext uri="{BB962C8B-B14F-4D97-AF65-F5344CB8AC3E}">
        <p14:creationId xmlns:p14="http://schemas.microsoft.com/office/powerpoint/2010/main" val="230915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D03E-0F43-A099-74DE-0E1449CC22D8}"/>
              </a:ext>
            </a:extLst>
          </p:cNvPr>
          <p:cNvSpPr>
            <a:spLocks noGrp="1"/>
          </p:cNvSpPr>
          <p:nvPr>
            <p:ph type="title"/>
          </p:nvPr>
        </p:nvSpPr>
        <p:spPr/>
        <p:txBody>
          <a:bodyPr>
            <a:normAutofit fontScale="90000"/>
          </a:bodyPr>
          <a:lstStyle/>
          <a:p>
            <a:pPr algn="l"/>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Who is the protagonist of the story?</a:t>
            </a:r>
            <a:br>
              <a:rPr lang="en-US" sz="2200" b="1"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A) Varun</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B) Rakesh</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 Bhatia</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D) Mr. Sharma</a:t>
            </a:r>
            <a:br>
              <a:rPr lang="en-US" dirty="0"/>
            </a:br>
            <a:endParaRPr lang="en-IN" dirty="0"/>
          </a:p>
        </p:txBody>
      </p:sp>
      <p:sp>
        <p:nvSpPr>
          <p:cNvPr id="3" name="Content Placeholder 2">
            <a:extLst>
              <a:ext uri="{FF2B5EF4-FFF2-40B4-BE49-F238E27FC236}">
                <a16:creationId xmlns:a16="http://schemas.microsoft.com/office/drawing/2014/main" id="{0147FAE7-8BD3-E161-7970-780F097254C1}"/>
              </a:ext>
            </a:extLst>
          </p:cNvPr>
          <p:cNvSpPr>
            <a:spLocks noGrp="1"/>
          </p:cNvSpPr>
          <p:nvPr>
            <p:ph idx="1"/>
          </p:nvPr>
        </p:nvSpPr>
        <p:spPr/>
        <p:txBody>
          <a:bodyPr>
            <a:normAutofit lnSpcReduction="10000"/>
          </a:bodyPr>
          <a:lstStyle/>
          <a:p>
            <a:pPr marL="0" indent="0">
              <a:buNone/>
            </a:pPr>
            <a:r>
              <a:rPr lang="en-US" sz="1900" b="1" dirty="0">
                <a:latin typeface="Arial" panose="020B0604020202020204" pitchFamily="34" charset="0"/>
                <a:cs typeface="Arial" panose="020B0604020202020204" pitchFamily="34" charset="0"/>
              </a:rPr>
              <a:t>What is Rakesh’s profession?</a:t>
            </a:r>
          </a:p>
          <a:p>
            <a:pPr marL="0" indent="0">
              <a:buNone/>
            </a:pPr>
            <a:r>
              <a:rPr lang="en-US" sz="1900" dirty="0">
                <a:latin typeface="Arial" panose="020B0604020202020204" pitchFamily="34" charset="0"/>
                <a:cs typeface="Arial" panose="020B0604020202020204" pitchFamily="34" charset="0"/>
              </a:rPr>
              <a:t>A) Engineer</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B) Doctor</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C) Teacher</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D) Businessman</a:t>
            </a:r>
          </a:p>
          <a:p>
            <a:pPr marL="0" indent="0">
              <a:buNone/>
            </a:pPr>
            <a:r>
              <a:rPr lang="en-US" sz="1900" b="1" dirty="0">
                <a:latin typeface="Arial" panose="020B0604020202020204" pitchFamily="34" charset="0"/>
                <a:cs typeface="Arial" panose="020B0604020202020204" pitchFamily="34" charset="0"/>
              </a:rPr>
              <a:t>What makes Rakesh’s parents proud at the beginning of the story?</a:t>
            </a:r>
          </a:p>
          <a:p>
            <a:pPr marL="0" indent="0">
              <a:buNone/>
            </a:pPr>
            <a:r>
              <a:rPr lang="en-US" sz="1900" dirty="0">
                <a:latin typeface="Arial" panose="020B0604020202020204" pitchFamily="34" charset="0"/>
                <a:cs typeface="Arial" panose="020B0604020202020204" pitchFamily="34" charset="0"/>
              </a:rPr>
              <a:t>A) He builds a big hospital</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B) He goes abroad to study</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C) He tops his medical examination</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D) He buys them a new house</a:t>
            </a:r>
          </a:p>
          <a:p>
            <a:endParaRPr lang="en-IN" dirty="0"/>
          </a:p>
        </p:txBody>
      </p:sp>
    </p:spTree>
    <p:extLst>
      <p:ext uri="{BB962C8B-B14F-4D97-AF65-F5344CB8AC3E}">
        <p14:creationId xmlns:p14="http://schemas.microsoft.com/office/powerpoint/2010/main" val="42689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A472-8A2B-2FC9-1ABC-E1ED78A8BAB8}"/>
              </a:ext>
            </a:extLst>
          </p:cNvPr>
          <p:cNvSpPr>
            <a:spLocks noGrp="1"/>
          </p:cNvSpPr>
          <p:nvPr>
            <p:ph type="title"/>
          </p:nvPr>
        </p:nvSpPr>
        <p:spPr/>
        <p:txBody>
          <a:bodyPr>
            <a:noAutofit/>
          </a:bodyPr>
          <a:lstStyle/>
          <a:p>
            <a:pPr algn="l"/>
            <a:r>
              <a:rPr lang="en-US" sz="1800" b="1" dirty="0">
                <a:latin typeface="Arial" panose="020B0604020202020204" pitchFamily="34" charset="0"/>
                <a:cs typeface="Arial" panose="020B0604020202020204" pitchFamily="34" charset="0"/>
              </a:rPr>
              <a:t>Where does Rakesh go for higher studies?</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 London</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B) USA</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 Canada</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D) Australia</a:t>
            </a:r>
            <a:br>
              <a:rPr lang="en-US" sz="1800" dirty="0">
                <a:latin typeface="Arial" panose="020B0604020202020204" pitchFamily="34" charset="0"/>
                <a:cs typeface="Arial" panose="020B0604020202020204" pitchFamily="34" charset="0"/>
              </a:rPr>
            </a:br>
            <a:endParaRPr lang="en-IN" sz="1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8D517A-0F53-F333-04E1-C4F12871FC23}"/>
              </a:ext>
            </a:extLst>
          </p:cNvPr>
          <p:cNvSpPr>
            <a:spLocks noGrp="1"/>
          </p:cNvSpPr>
          <p:nvPr>
            <p:ph idx="1"/>
          </p:nvPr>
        </p:nvSpPr>
        <p:spPr/>
        <p:txBody>
          <a:bodyPr>
            <a:normAutofit lnSpcReduction="10000"/>
          </a:bodyPr>
          <a:lstStyle/>
          <a:p>
            <a:pPr marL="0" indent="0">
              <a:buNone/>
            </a:pPr>
            <a:r>
              <a:rPr lang="en-US" sz="1900" b="1" dirty="0">
                <a:latin typeface="Arial" panose="020B0604020202020204" pitchFamily="34" charset="0"/>
                <a:cs typeface="Arial" panose="020B0604020202020204" pitchFamily="34" charset="0"/>
              </a:rPr>
              <a:t>How does Rakesh show his devotion to his parents?</a:t>
            </a:r>
          </a:p>
          <a:p>
            <a:pPr marL="0" indent="0">
              <a:buNone/>
            </a:pPr>
            <a:r>
              <a:rPr lang="en-US" sz="1900" dirty="0">
                <a:latin typeface="Arial" panose="020B0604020202020204" pitchFamily="34" charset="0"/>
                <a:cs typeface="Arial" panose="020B0604020202020204" pitchFamily="34" charset="0"/>
              </a:rPr>
              <a:t>A) He sends them money regularly</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B) He builds them a new house</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C) He returns home to care for them</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D) He arranges a grand party for them</a:t>
            </a:r>
          </a:p>
          <a:p>
            <a:pPr marL="0" indent="0">
              <a:buNone/>
            </a:pPr>
            <a:r>
              <a:rPr lang="en-US" sz="1900" b="1" dirty="0">
                <a:latin typeface="Arial" panose="020B0604020202020204" pitchFamily="34" charset="0"/>
                <a:cs typeface="Arial" panose="020B0604020202020204" pitchFamily="34" charset="0"/>
              </a:rPr>
              <a:t>How does Rakesh’s father react to his medical care in old age?</a:t>
            </a:r>
          </a:p>
          <a:p>
            <a:pPr marL="0" indent="0">
              <a:buNone/>
            </a:pPr>
            <a:r>
              <a:rPr lang="en-US" sz="1900" dirty="0">
                <a:latin typeface="Arial" panose="020B0604020202020204" pitchFamily="34" charset="0"/>
                <a:cs typeface="Arial" panose="020B0604020202020204" pitchFamily="34" charset="0"/>
              </a:rPr>
              <a:t>A) He is grateful</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B) He enjoys the attention</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C) He resents it</a:t>
            </a: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D) He ignores it</a:t>
            </a:r>
          </a:p>
          <a:p>
            <a:pPr marL="0" indent="0">
              <a:buNone/>
            </a:pPr>
            <a:endParaRPr lang="en-IN" dirty="0"/>
          </a:p>
        </p:txBody>
      </p:sp>
    </p:spTree>
    <p:extLst>
      <p:ext uri="{BB962C8B-B14F-4D97-AF65-F5344CB8AC3E}">
        <p14:creationId xmlns:p14="http://schemas.microsoft.com/office/powerpoint/2010/main" val="82451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069D-AAB1-EBAD-F39D-3252C9BE5834}"/>
              </a:ext>
            </a:extLst>
          </p:cNvPr>
          <p:cNvSpPr>
            <a:spLocks noGrp="1"/>
          </p:cNvSpPr>
          <p:nvPr>
            <p:ph type="title"/>
          </p:nvPr>
        </p:nvSpPr>
        <p:spPr/>
        <p:txBody>
          <a:bodyPr>
            <a:normAutofit fontScale="90000"/>
          </a:bodyPr>
          <a:lstStyle/>
          <a:p>
            <a:pPr algn="l"/>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What does Rakesh’s father dislike about his treatment?</a:t>
            </a:r>
            <a:br>
              <a:rPr lang="en-US" sz="2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 The strict diet and medicines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B) The lack of family support</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 The long hospital stays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 The rude behavior of nurses</a:t>
            </a:r>
            <a:br>
              <a:rPr lang="en-US" dirty="0"/>
            </a:br>
            <a:endParaRPr lang="en-IN" dirty="0"/>
          </a:p>
        </p:txBody>
      </p:sp>
      <p:sp>
        <p:nvSpPr>
          <p:cNvPr id="3" name="Content Placeholder 2">
            <a:extLst>
              <a:ext uri="{FF2B5EF4-FFF2-40B4-BE49-F238E27FC236}">
                <a16:creationId xmlns:a16="http://schemas.microsoft.com/office/drawing/2014/main" id="{21128B30-4624-39E7-5FAA-7842A12DB9AD}"/>
              </a:ext>
            </a:extLst>
          </p:cNvPr>
          <p:cNvSpPr>
            <a:spLocks noGrp="1"/>
          </p:cNvSpPr>
          <p:nvPr>
            <p:ph idx="1"/>
          </p:nvPr>
        </p:nvSpPr>
        <p:spPr>
          <a:xfrm>
            <a:off x="1295401" y="2168769"/>
            <a:ext cx="9601196" cy="4196862"/>
          </a:xfrm>
        </p:spPr>
        <p:txBody>
          <a:bodyPr>
            <a:normAutofit fontScale="70000" lnSpcReduction="20000"/>
          </a:bodyPr>
          <a:lstStyle/>
          <a:p>
            <a:pPr marL="0" indent="0">
              <a:buNone/>
            </a:pPr>
            <a:r>
              <a:rPr lang="en-US" sz="2600" b="1" dirty="0">
                <a:latin typeface="Arial" panose="020B0604020202020204" pitchFamily="34" charset="0"/>
                <a:cs typeface="Arial" panose="020B0604020202020204" pitchFamily="34" charset="0"/>
              </a:rPr>
              <a:t>What is the main theme of </a:t>
            </a:r>
            <a:r>
              <a:rPr lang="en-US" sz="2600" b="1" i="1" dirty="0">
                <a:latin typeface="Arial" panose="020B0604020202020204" pitchFamily="34" charset="0"/>
                <a:cs typeface="Arial" panose="020B0604020202020204" pitchFamily="34" charset="0"/>
              </a:rPr>
              <a:t>A Devoted Son</a:t>
            </a:r>
            <a:r>
              <a:rPr lang="en-US" sz="2600" b="1" dirty="0">
                <a:latin typeface="Arial" panose="020B0604020202020204" pitchFamily="34" charset="0"/>
                <a:cs typeface="Arial" panose="020B0604020202020204" pitchFamily="34" charset="0"/>
              </a:rPr>
              <a:t>?</a:t>
            </a:r>
          </a:p>
          <a:p>
            <a:pPr marL="0" indent="0">
              <a:buNone/>
            </a:pPr>
            <a:r>
              <a:rPr lang="en-US" sz="2600" dirty="0">
                <a:latin typeface="Arial" panose="020B0604020202020204" pitchFamily="34" charset="0"/>
                <a:cs typeface="Arial" panose="020B0604020202020204" pitchFamily="34" charset="0"/>
              </a:rPr>
              <a:t>A) The struggle between tradition and modernity</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B) The complexities of family relationships</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C) The importance of education</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D) The effects of poverty on health</a:t>
            </a:r>
          </a:p>
          <a:p>
            <a:pPr marL="0" indent="0">
              <a:buNone/>
            </a:pPr>
            <a:r>
              <a:rPr lang="en-US" sz="2600" b="1" dirty="0">
                <a:latin typeface="Arial" panose="020B0604020202020204" pitchFamily="34" charset="0"/>
                <a:cs typeface="Arial" panose="020B0604020202020204" pitchFamily="34" charset="0"/>
              </a:rPr>
              <a:t>What does Rakesh’s father long for in his old age?</a:t>
            </a:r>
          </a:p>
          <a:p>
            <a:pPr marL="0" indent="0">
              <a:buNone/>
            </a:pPr>
            <a:r>
              <a:rPr lang="en-US" sz="2600" dirty="0">
                <a:latin typeface="Arial" panose="020B0604020202020204" pitchFamily="34" charset="0"/>
                <a:cs typeface="Arial" panose="020B0604020202020204" pitchFamily="34" charset="0"/>
              </a:rPr>
              <a:t>A)More money</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B) Freedom to eat what he likes</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C) A better doctor</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D) To move to the city</a:t>
            </a:r>
          </a:p>
          <a:p>
            <a:pPr marL="0" indent="0">
              <a:buNone/>
            </a:pPr>
            <a:r>
              <a:rPr lang="en-US" sz="2600" b="1" dirty="0">
                <a:latin typeface="Arial" panose="020B0604020202020204" pitchFamily="34" charset="0"/>
                <a:cs typeface="Arial" panose="020B0604020202020204" pitchFamily="34" charset="0"/>
              </a:rPr>
              <a:t>What does </a:t>
            </a:r>
            <a:r>
              <a:rPr lang="en-US" sz="2600" b="1" i="1" dirty="0">
                <a:latin typeface="Arial" panose="020B0604020202020204" pitchFamily="34" charset="0"/>
                <a:cs typeface="Arial" panose="020B0604020202020204" pitchFamily="34" charset="0"/>
              </a:rPr>
              <a:t>A Devoted Son</a:t>
            </a:r>
            <a:r>
              <a:rPr lang="en-US" sz="2600" b="1" dirty="0">
                <a:latin typeface="Arial" panose="020B0604020202020204" pitchFamily="34" charset="0"/>
                <a:cs typeface="Arial" panose="020B0604020202020204" pitchFamily="34" charset="0"/>
              </a:rPr>
              <a:t> suggest about duty and love?</a:t>
            </a:r>
          </a:p>
          <a:p>
            <a:pPr marL="0" indent="0">
              <a:buNone/>
            </a:pPr>
            <a:r>
              <a:rPr lang="en-US" sz="2600" dirty="0">
                <a:latin typeface="Arial" panose="020B0604020202020204" pitchFamily="34" charset="0"/>
                <a:cs typeface="Arial" panose="020B0604020202020204" pitchFamily="34" charset="0"/>
              </a:rPr>
              <a:t>A) Duty is more important than love</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B) Love without freedom can feel like control</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C) Parents always know best</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D) Medicine can cure all problems</a:t>
            </a:r>
          </a:p>
          <a:p>
            <a:pPr marL="457200" indent="-457200">
              <a:buAutoNum type="alphaUcParenR"/>
            </a:pPr>
            <a:endParaRPr lang="en-US" dirty="0"/>
          </a:p>
          <a:p>
            <a:endParaRPr lang="en-IN" dirty="0"/>
          </a:p>
        </p:txBody>
      </p:sp>
    </p:spTree>
    <p:extLst>
      <p:ext uri="{BB962C8B-B14F-4D97-AF65-F5344CB8AC3E}">
        <p14:creationId xmlns:p14="http://schemas.microsoft.com/office/powerpoint/2010/main" val="402952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7277-EFF7-5D37-775C-03613BB384CF}"/>
              </a:ext>
            </a:extLst>
          </p:cNvPr>
          <p:cNvSpPr>
            <a:spLocks noGrp="1"/>
          </p:cNvSpPr>
          <p:nvPr>
            <p:ph type="title"/>
          </p:nvPr>
        </p:nvSpPr>
        <p:spPr>
          <a:xfrm>
            <a:off x="1295402" y="982132"/>
            <a:ext cx="9601196" cy="752883"/>
          </a:xfrm>
        </p:spPr>
        <p:txBody>
          <a:bodyPr>
            <a:normAutofit fontScale="90000"/>
          </a:bodyPr>
          <a:lstStyle/>
          <a:p>
            <a:r>
              <a:rPr lang="en-US" dirty="0"/>
              <a:t>True/False</a:t>
            </a:r>
            <a:endParaRPr lang="en-IN" dirty="0"/>
          </a:p>
        </p:txBody>
      </p:sp>
      <p:sp>
        <p:nvSpPr>
          <p:cNvPr id="4" name="Rectangle 1">
            <a:extLst>
              <a:ext uri="{FF2B5EF4-FFF2-40B4-BE49-F238E27FC236}">
                <a16:creationId xmlns:a16="http://schemas.microsoft.com/office/drawing/2014/main" id="{97A2CC49-5696-FD79-1421-0E06B94BB47A}"/>
              </a:ext>
            </a:extLst>
          </p:cNvPr>
          <p:cNvSpPr>
            <a:spLocks noGrp="1" noChangeArrowheads="1"/>
          </p:cNvSpPr>
          <p:nvPr>
            <p:ph idx="1"/>
          </p:nvPr>
        </p:nvSpPr>
        <p:spPr bwMode="auto">
          <a:xfrm>
            <a:off x="1295402" y="3183126"/>
            <a:ext cx="1015804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Rakesh was the first son in his family to receive a formal education.</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Rakesh disobeyed his parents and moved abroad permanently.</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Rakesh was an ungrateful son who neglected his father in his old age.</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Varma, Rakesh’s father, was pleased with the way his son took care of him in old age.</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Rakesh married a woman of his parents' choice.</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Rakesh became a doctor and worked in a government hospital before opening his own clinic.</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Varma was happy with the strict diet and medical care imposed by Rakesh.</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The story explores themes of duty, respect, and generational conflict.</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57550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C62B-40DC-5CA5-9BED-F0C314F5C24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B2CA78B-6605-B187-2C00-2C9CBF90ABB0}"/>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06514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CD55B-6095-3378-906C-A4052A0FBAC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A2DC9C5-5C60-51D9-0E97-61396B3CB991}"/>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45118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237E-F9B1-1DC6-5D58-A8965F0C9B6A}"/>
              </a:ext>
            </a:extLst>
          </p:cNvPr>
          <p:cNvSpPr>
            <a:spLocks noGrp="1"/>
          </p:cNvSpPr>
          <p:nvPr>
            <p:ph type="title"/>
          </p:nvPr>
        </p:nvSpPr>
        <p:spPr>
          <a:xfrm>
            <a:off x="1295402" y="982132"/>
            <a:ext cx="9601196" cy="659099"/>
          </a:xfrm>
        </p:spPr>
        <p:txBody>
          <a:bodyPr>
            <a:normAutofit/>
          </a:bodyPr>
          <a:lstStyle/>
          <a:p>
            <a:r>
              <a:rPr lang="en-US" sz="2400" b="1" dirty="0">
                <a:latin typeface="Arial" panose="020B0604020202020204" pitchFamily="34" charset="0"/>
                <a:cs typeface="Arial" panose="020B0604020202020204" pitchFamily="34" charset="0"/>
              </a:rPr>
              <a:t>Fill in the Blanks</a:t>
            </a:r>
            <a:endParaRPr lang="en-IN" sz="2400" b="1"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C1B1BC4C-32D3-458F-06F2-AD134FD0B845}"/>
              </a:ext>
            </a:extLst>
          </p:cNvPr>
          <p:cNvSpPr>
            <a:spLocks noGrp="1" noChangeArrowheads="1"/>
          </p:cNvSpPr>
          <p:nvPr>
            <p:ph idx="1"/>
          </p:nvPr>
        </p:nvSpPr>
        <p:spPr bwMode="auto">
          <a:xfrm>
            <a:off x="1295401" y="2338962"/>
            <a:ext cx="9196753"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Arial" panose="020B0604020202020204" pitchFamily="34" charset="0"/>
              </a:rPr>
              <a:t>Rakesh was the first son in the family to receive a formal </a:t>
            </a:r>
            <a:r>
              <a:rPr kumimoji="0" lang="en-US" altLang="en-US" sz="2000" b="1" i="0" u="none" strike="noStrike" cap="none" normalizeH="0" baseline="0" dirty="0">
                <a:ln>
                  <a:noFill/>
                </a:ln>
                <a:solidFill>
                  <a:schemeClr val="tx1"/>
                </a:solidFill>
                <a:effectLst/>
                <a:latin typeface="Arial" panose="020B0604020202020204" pitchFamily="34" charset="0"/>
              </a:rPr>
              <a:t>______</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Arial" panose="020B0604020202020204" pitchFamily="34" charset="0"/>
              </a:rPr>
              <a:t>Rakesh topped the medical examination and won a scholarship to </a:t>
            </a:r>
            <a:r>
              <a:rPr kumimoji="0" lang="en-US" altLang="en-US" sz="2000" b="1" i="0" u="none" strike="noStrike" cap="none" normalizeH="0" baseline="0" dirty="0">
                <a:ln>
                  <a:noFill/>
                </a:ln>
                <a:solidFill>
                  <a:schemeClr val="tx1"/>
                </a:solidFill>
                <a:effectLst/>
                <a:latin typeface="Arial" panose="020B0604020202020204" pitchFamily="34" charset="0"/>
              </a:rPr>
              <a:t>______</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Arial" panose="020B0604020202020204" pitchFamily="34" charset="0"/>
              </a:rPr>
              <a:t>After studying abroad, Rakesh returned to </a:t>
            </a:r>
            <a:r>
              <a:rPr kumimoji="0" lang="en-US" altLang="en-US" sz="2000" b="1" i="0" u="none" strike="noStrike" cap="none" normalizeH="0" baseline="0" dirty="0">
                <a:ln>
                  <a:noFill/>
                </a:ln>
                <a:solidFill>
                  <a:schemeClr val="tx1"/>
                </a:solidFill>
                <a:effectLst/>
                <a:latin typeface="Arial" panose="020B0604020202020204" pitchFamily="34" charset="0"/>
              </a:rPr>
              <a:t>______</a:t>
            </a:r>
            <a:r>
              <a:rPr kumimoji="0" lang="en-US" altLang="en-US" sz="2000" b="0" i="0" u="none" strike="noStrike" cap="none" normalizeH="0" baseline="0" dirty="0">
                <a:ln>
                  <a:noFill/>
                </a:ln>
                <a:solidFill>
                  <a:schemeClr val="tx1"/>
                </a:solidFill>
                <a:effectLst/>
                <a:latin typeface="Arial" panose="020B0604020202020204" pitchFamily="34" charset="0"/>
              </a:rPr>
              <a:t> to serve his family and community. </a:t>
            </a:r>
            <a:endParaRPr lang="en-US" altLang="en-US" sz="2000" dirty="0">
              <a:solidFill>
                <a:schemeClr val="tx1"/>
              </a:solidFill>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Arial" panose="020B0604020202020204" pitchFamily="34" charset="0"/>
              </a:rPr>
              <a:t>Rakesh married a girl chosen by </a:t>
            </a:r>
            <a:r>
              <a:rPr kumimoji="0" lang="en-US" altLang="en-US" sz="2000" b="1" i="0" u="none" strike="noStrike" cap="none" normalizeH="0" baseline="0" dirty="0">
                <a:ln>
                  <a:noFill/>
                </a:ln>
                <a:solidFill>
                  <a:schemeClr val="tx1"/>
                </a:solidFill>
                <a:effectLst/>
                <a:latin typeface="Arial" panose="020B0604020202020204" pitchFamily="34" charset="0"/>
              </a:rPr>
              <a:t>______</a:t>
            </a:r>
            <a:r>
              <a:rPr kumimoji="0" lang="en-US" altLang="en-US" sz="2000" b="0" i="0" u="none" strike="noStrike" cap="none" normalizeH="0" baseline="0" dirty="0">
                <a:ln>
                  <a:noFill/>
                </a:ln>
                <a:solidFill>
                  <a:schemeClr val="tx1"/>
                </a:solidFill>
                <a:effectLst/>
                <a:latin typeface="Arial" panose="020B060402020202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Arial" panose="020B0604020202020204" pitchFamily="34" charset="0"/>
              </a:rPr>
              <a:t>Varma, Rakesh’s father, became </a:t>
            </a:r>
            <a:r>
              <a:rPr kumimoji="0" lang="en-US" altLang="en-US" sz="2000" b="1" i="0" u="none" strike="noStrike" cap="none" normalizeH="0" baseline="0" dirty="0">
                <a:ln>
                  <a:noFill/>
                </a:ln>
                <a:solidFill>
                  <a:schemeClr val="tx1"/>
                </a:solidFill>
                <a:effectLst/>
                <a:latin typeface="Arial" panose="020B0604020202020204" pitchFamily="34" charset="0"/>
              </a:rPr>
              <a:t>______</a:t>
            </a:r>
            <a:r>
              <a:rPr kumimoji="0" lang="en-US" altLang="en-US" sz="2000" b="0" i="0" u="none" strike="noStrike" cap="none" normalizeH="0" baseline="0" dirty="0">
                <a:ln>
                  <a:noFill/>
                </a:ln>
                <a:solidFill>
                  <a:schemeClr val="tx1"/>
                </a:solidFill>
                <a:effectLst/>
                <a:latin typeface="Arial" panose="020B0604020202020204" pitchFamily="34" charset="0"/>
              </a:rPr>
              <a:t> in his old age and required medical care.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Arial" panose="020B0604020202020204" pitchFamily="34" charset="0"/>
              </a:rPr>
              <a:t>Rakesh imposed a strict </a:t>
            </a:r>
            <a:r>
              <a:rPr kumimoji="0" lang="en-US" altLang="en-US" sz="2000" b="1" i="0" u="none" strike="noStrike" cap="none" normalizeH="0" baseline="0" dirty="0">
                <a:ln>
                  <a:noFill/>
                </a:ln>
                <a:solidFill>
                  <a:schemeClr val="tx1"/>
                </a:solidFill>
                <a:effectLst/>
                <a:latin typeface="Arial" panose="020B0604020202020204" pitchFamily="34" charset="0"/>
              </a:rPr>
              <a:t>______</a:t>
            </a:r>
            <a:r>
              <a:rPr kumimoji="0" lang="en-US" altLang="en-US" sz="2000" b="0" i="0" u="none" strike="noStrike" cap="none" normalizeH="0" baseline="0" dirty="0">
                <a:ln>
                  <a:noFill/>
                </a:ln>
                <a:solidFill>
                  <a:schemeClr val="tx1"/>
                </a:solidFill>
                <a:effectLst/>
                <a:latin typeface="Arial" panose="020B0604020202020204" pitchFamily="34" charset="0"/>
              </a:rPr>
              <a:t> on his father, which made him unhappy.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Arial" panose="020B0604020202020204" pitchFamily="34" charset="0"/>
              </a:rPr>
              <a:t>Varma resented being treated like a </a:t>
            </a:r>
            <a:r>
              <a:rPr kumimoji="0" lang="en-US" altLang="en-US" sz="2000" b="1" i="0" u="none" strike="noStrike" cap="none" normalizeH="0" baseline="0" dirty="0">
                <a:ln>
                  <a:noFill/>
                </a:ln>
                <a:solidFill>
                  <a:schemeClr val="tx1"/>
                </a:solidFill>
                <a:effectLst/>
                <a:latin typeface="Arial" panose="020B0604020202020204" pitchFamily="34" charset="0"/>
              </a:rPr>
              <a:t>______</a:t>
            </a:r>
            <a:r>
              <a:rPr kumimoji="0" lang="en-US" altLang="en-US" sz="2000" b="0" i="0" u="none" strike="noStrike" cap="none" normalizeH="0" baseline="0" dirty="0">
                <a:ln>
                  <a:noFill/>
                </a:ln>
                <a:solidFill>
                  <a:schemeClr val="tx1"/>
                </a:solidFill>
                <a:effectLst/>
                <a:latin typeface="Arial" panose="020B0604020202020204" pitchFamily="34" charset="0"/>
              </a:rPr>
              <a:t> by his own son.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chemeClr val="tx1"/>
                </a:solidFill>
                <a:effectLst/>
                <a:latin typeface="Arial" panose="020B0604020202020204" pitchFamily="34" charset="0"/>
              </a:rPr>
              <a:t>The story highlights the conflict between traditional values and modern </a:t>
            </a:r>
            <a:r>
              <a:rPr kumimoji="0" lang="en-US" altLang="en-US" sz="2000" b="1" i="0" u="none" strike="noStrike" cap="none" normalizeH="0" baseline="0" dirty="0">
                <a:ln>
                  <a:noFill/>
                </a:ln>
                <a:solidFill>
                  <a:schemeClr val="tx1"/>
                </a:solidFill>
                <a:effectLst/>
                <a:latin typeface="Arial" panose="020B0604020202020204" pitchFamily="34" charset="0"/>
              </a:rPr>
              <a:t>______</a:t>
            </a:r>
            <a:r>
              <a:rPr kumimoji="0" lang="en-US" altLang="en-US" sz="20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47500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675D-AD17-E4E9-CB29-333F316B94A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BB61AD7-05E7-4C53-B858-6FF1E8847BE1}"/>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6281979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TotalTime>
  <Words>690</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Algerian</vt:lpstr>
      <vt:lpstr>Arial</vt:lpstr>
      <vt:lpstr>Garamond</vt:lpstr>
      <vt:lpstr>Organic</vt:lpstr>
      <vt:lpstr>PowerPoint Presentation</vt:lpstr>
      <vt:lpstr> Who is the protagonist of the story? A) Varun B) Rakesh C) Bhatia D) Mr. Sharma </vt:lpstr>
      <vt:lpstr>Where does Rakesh go for higher studies? A) London B) USA C) Canada D) Australia </vt:lpstr>
      <vt:lpstr> What does Rakesh’s father dislike about his treatment? A) The strict diet and medicines B) The lack of family support C) The long hospital stays D) The rude behavior of nurses </vt:lpstr>
      <vt:lpstr>True/False</vt:lpstr>
      <vt:lpstr>PowerPoint Presentation</vt:lpstr>
      <vt:lpstr>PowerPoint Presentation</vt:lpstr>
      <vt:lpstr>Fill in the Blanks</vt:lpstr>
      <vt:lpstr>PowerPoint Presentation</vt:lpstr>
      <vt:lpstr>PowerPoint Presentation</vt:lpstr>
      <vt:lpstr>Short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Mausumi Roychoudhary</dc:creator>
  <cp:lastModifiedBy>Dr. Mausumi Roychoudhary</cp:lastModifiedBy>
  <cp:revision>4</cp:revision>
  <dcterms:created xsi:type="dcterms:W3CDTF">2025-02-26T12:50:35Z</dcterms:created>
  <dcterms:modified xsi:type="dcterms:W3CDTF">2025-03-11T05:44:55Z</dcterms:modified>
</cp:coreProperties>
</file>